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7" d="100"/>
          <a:sy n="27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16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7115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4367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5048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12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3295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6283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5811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9704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2292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6487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F5513B-51B3-4DB5-ADC1-518C04DC32F4}" type="datetimeFigureOut">
              <a:rPr lang="es-419" smtClean="0"/>
              <a:t>8/11/2018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2A66BC-A807-4DAD-B437-6718257D94D9}" type="slidenum">
              <a:rPr lang="es-419" smtClean="0"/>
              <a:t>‹Nº›</a:t>
            </a:fld>
            <a:endParaRPr lang="es-419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9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F90C5-82DC-4658-8E33-CDF5928C1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630" y="1524000"/>
            <a:ext cx="10058400" cy="2343911"/>
          </a:xfrm>
        </p:spPr>
        <p:txBody>
          <a:bodyPr>
            <a:noAutofit/>
          </a:bodyPr>
          <a:lstStyle/>
          <a:p>
            <a:pPr algn="ctr"/>
            <a:r>
              <a:rPr lang="es-419" sz="3800" dirty="0"/>
              <a:t>Iniciativa de </a:t>
            </a:r>
            <a:r>
              <a:rPr lang="es-MX" sz="3800" dirty="0"/>
              <a:t>Ley General para Prevenir, Proteger, Investigar, Reparar y Sancionar los delitos contra Personas Defensoras de los Derechos Humanos y Periodistas</a:t>
            </a:r>
            <a:endParaRPr lang="es-419" sz="3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E8D53C-AA8F-4A5E-8795-FE6BE3226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9225" y="4486275"/>
            <a:ext cx="9144000" cy="1495426"/>
          </a:xfrm>
        </p:spPr>
        <p:txBody>
          <a:bodyPr>
            <a:noAutofit/>
          </a:bodyPr>
          <a:lstStyle/>
          <a:p>
            <a:pPr algn="ctr"/>
            <a:r>
              <a:rPr lang="es-419" sz="1400" i="1" dirty="0"/>
              <a:t>Redactado por:</a:t>
            </a:r>
          </a:p>
          <a:p>
            <a:pPr algn="ctr"/>
            <a:r>
              <a:rPr lang="es-419" sz="1400" i="1" dirty="0"/>
              <a:t>Acción Urgente para Defensores de los Derechos Humanos ACUDDEH A. C</a:t>
            </a:r>
            <a:r>
              <a:rPr lang="es-419" sz="1400" dirty="0"/>
              <a:t>.</a:t>
            </a:r>
          </a:p>
          <a:p>
            <a:pPr algn="ctr"/>
            <a:r>
              <a:rPr lang="es-419" sz="1400" dirty="0"/>
              <a:t>y </a:t>
            </a:r>
            <a:r>
              <a:rPr lang="es-419" sz="1400" i="1" dirty="0"/>
              <a:t>Comité Cerezo México,</a:t>
            </a:r>
            <a:endParaRPr lang="es-419" sz="1400" dirty="0"/>
          </a:p>
          <a:p>
            <a:pPr algn="ctr"/>
            <a:r>
              <a:rPr lang="es-419" sz="1400" i="1" dirty="0"/>
              <a:t>con la colaboración</a:t>
            </a:r>
            <a:endParaRPr lang="es-419" sz="1400" dirty="0"/>
          </a:p>
          <a:p>
            <a:pPr algn="ctr"/>
            <a:r>
              <a:rPr lang="es-419" sz="1400" i="1" dirty="0"/>
              <a:t>del Colectivo Infrarealismo Jurídico</a:t>
            </a:r>
            <a:endParaRPr lang="es-419" sz="1400" dirty="0"/>
          </a:p>
        </p:txBody>
      </p:sp>
    </p:spTree>
    <p:extLst>
      <p:ext uri="{BB962C8B-B14F-4D97-AF65-F5344CB8AC3E}">
        <p14:creationId xmlns:p14="http://schemas.microsoft.com/office/powerpoint/2010/main" val="3623942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5067F-7BA6-447A-AFBE-25F447739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25" y="581024"/>
            <a:ext cx="9974580" cy="1600201"/>
          </a:xfrm>
        </p:spPr>
        <p:txBody>
          <a:bodyPr>
            <a:normAutofit/>
          </a:bodyPr>
          <a:lstStyle/>
          <a:p>
            <a:pPr algn="ctr"/>
            <a:r>
              <a:rPr lang="es-419" dirty="0"/>
              <a:t>Propósito de la iniciativa</a:t>
            </a:r>
            <a:br>
              <a:rPr lang="es-419" dirty="0"/>
            </a:br>
            <a:r>
              <a:rPr lang="es-419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36EFB-51E8-46F6-B7A2-8040F58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914526"/>
            <a:ext cx="9974580" cy="3571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419" sz="2800" dirty="0"/>
              <a:t>Solucionar las carencias de la ley vigente, en los siguientes ámbitos.</a:t>
            </a:r>
          </a:p>
          <a:p>
            <a:pPr marL="0" indent="0" algn="ctr">
              <a:buNone/>
            </a:pPr>
            <a:endParaRPr lang="es-419" sz="2200" dirty="0"/>
          </a:p>
          <a:p>
            <a:pPr marL="514350" indent="-514350">
              <a:buFont typeface="+mj-lt"/>
              <a:buAutoNum type="arabicPeriod"/>
            </a:pPr>
            <a:r>
              <a:rPr lang="es-419" sz="2200" dirty="0"/>
              <a:t>Adoptar en la legislación nacional:</a:t>
            </a:r>
          </a:p>
          <a:p>
            <a:pPr marL="809625" lvl="1" indent="-514350">
              <a:buFont typeface="+mj-lt"/>
              <a:buAutoNum type="alphaLcPeriod"/>
            </a:pPr>
            <a:r>
              <a:rPr lang="es-419" sz="2000" dirty="0"/>
              <a:t>El derecho de las Personas Defensoras de los Derechos Humanos a defender derechos humanos y sus derechos asociados.</a:t>
            </a:r>
          </a:p>
          <a:p>
            <a:pPr marL="809625" lvl="1" indent="-514350">
              <a:buFont typeface="+mj-lt"/>
              <a:buAutoNum type="alphaLcPeriod"/>
            </a:pPr>
            <a:r>
              <a:rPr lang="es-419" sz="2000" dirty="0"/>
              <a:t>El derecho de los Periodistas a la libertad de expresión y sus derechos asociados.</a:t>
            </a:r>
          </a:p>
          <a:p>
            <a:pPr marL="809625" lvl="1" indent="-514350">
              <a:buFont typeface="+mj-lt"/>
              <a:buAutoNum type="alphaLcPeriod"/>
            </a:pPr>
            <a:r>
              <a:rPr lang="es-419" sz="2000" dirty="0"/>
              <a:t>Los estándares internacionales existentes respecto a una política integral de protección para ambas poblaciones.</a:t>
            </a:r>
          </a:p>
          <a:p>
            <a:pPr marL="457200" lvl="1" indent="0">
              <a:buNone/>
            </a:pPr>
            <a:endParaRPr lang="es-419" dirty="0"/>
          </a:p>
          <a:p>
            <a:pPr marL="457200" lvl="1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06987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A7A6EF-BB3A-4551-BF5F-5CF4BCF4C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876425"/>
            <a:ext cx="9953626" cy="4219575"/>
          </a:xfrm>
        </p:spPr>
        <p:txBody>
          <a:bodyPr>
            <a:normAutofit fontScale="92500"/>
          </a:bodyPr>
          <a:lstStyle/>
          <a:p>
            <a:pPr marL="809625" indent="-514350">
              <a:buFont typeface="+mj-lt"/>
              <a:buAutoNum type="arabicPeriod" startAt="2"/>
            </a:pPr>
            <a:r>
              <a:rPr lang="es-419" sz="2400" dirty="0"/>
              <a:t>Que el Estado cumpla las siguientes obligaciones:</a:t>
            </a:r>
          </a:p>
          <a:p>
            <a:pPr marL="1076325" lvl="0" indent="-514350">
              <a:buFont typeface="+mj-lt"/>
              <a:buAutoNum type="alphaLcPeriod"/>
            </a:pPr>
            <a:r>
              <a:rPr lang="es-419" sz="2200" dirty="0"/>
              <a:t>Respetar, proteger y garantizar el derecho de las Personas Defensoras de los Derechos Humanos y los Periodistas.</a:t>
            </a:r>
          </a:p>
          <a:p>
            <a:pPr marL="1076325" lvl="0" indent="-514350">
              <a:buFont typeface="+mj-lt"/>
              <a:buAutoNum type="alphaLcPeriod"/>
            </a:pPr>
            <a:r>
              <a:rPr lang="es-419" sz="2200" dirty="0"/>
              <a:t>Prevenir delitos y violaciones de derechos humanos cometidas contra Personas Defensoras de Derechos Humanos y los Periodistas debido a su labor.</a:t>
            </a:r>
          </a:p>
          <a:p>
            <a:pPr marL="1076325" lvl="0" indent="-514350">
              <a:buFont typeface="+mj-lt"/>
              <a:buAutoNum type="alphaLcPeriod"/>
            </a:pPr>
            <a:r>
              <a:rPr lang="es-419" sz="2200" dirty="0"/>
              <a:t>Proteger y garantizar los derechos a la vida e integridad personal de las Personas Defensoras de Derechos Humanos y los Periodistas cuando se encuentren frente a una situación de riesgo debido a su labor.</a:t>
            </a:r>
          </a:p>
          <a:p>
            <a:pPr marL="1076325" lvl="0" indent="-514350">
              <a:buFont typeface="+mj-lt"/>
              <a:buAutoNum type="alphaLcPeriod"/>
            </a:pPr>
            <a:r>
              <a:rPr lang="es-419" sz="2200" dirty="0"/>
              <a:t>Investigar, juzgar y sancionar a los perpetradores materiales y autores intelectuales de los delitos y violaciones de derechos humanos, así como a los beneficiarios de éstas.</a:t>
            </a:r>
          </a:p>
          <a:p>
            <a:pPr marL="1076325" lvl="0" indent="-514350">
              <a:buFont typeface="+mj-lt"/>
              <a:buAutoNum type="alphaLcPeriod"/>
            </a:pPr>
            <a:r>
              <a:rPr lang="es-419" sz="2200" dirty="0"/>
              <a:t>Garantizar la Reparación Integral.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295067F-7BA6-447A-AFBE-25F447739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25" y="581024"/>
            <a:ext cx="9974580" cy="1600201"/>
          </a:xfrm>
        </p:spPr>
        <p:txBody>
          <a:bodyPr>
            <a:normAutofit/>
          </a:bodyPr>
          <a:lstStyle/>
          <a:p>
            <a:pPr algn="ctr"/>
            <a:r>
              <a:rPr lang="es-419" dirty="0"/>
              <a:t>Propósito de la iniciativa</a:t>
            </a:r>
            <a:br>
              <a:rPr lang="es-419" dirty="0"/>
            </a:br>
            <a:r>
              <a:rPr lang="es-41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691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0A129CD-5933-448A-A0BF-76E66504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755" y="311401"/>
            <a:ext cx="10018713" cy="1084262"/>
          </a:xfrm>
        </p:spPr>
        <p:txBody>
          <a:bodyPr/>
          <a:lstStyle/>
          <a:p>
            <a:pPr algn="ctr"/>
            <a:r>
              <a:rPr lang="es-419" dirty="0"/>
              <a:t>Títulos de la iniciativa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575E7D4-56AB-4F16-B509-BCEA687DF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9675" y="1847850"/>
            <a:ext cx="10018714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200" dirty="0"/>
              <a:t>Disposiciones Generales.</a:t>
            </a:r>
            <a:endParaRPr lang="es-419" sz="2200" dirty="0"/>
          </a:p>
          <a:p>
            <a:pPr marL="457200" indent="-457200">
              <a:buFont typeface="+mj-lt"/>
              <a:buAutoNum type="arabicPeriod"/>
            </a:pPr>
            <a:r>
              <a:rPr lang="es-MX" sz="2200" dirty="0"/>
              <a:t>Definiciones.</a:t>
            </a:r>
            <a:endParaRPr lang="es-419" sz="2200" dirty="0"/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Marco del derecho a defender derechos humanos y la libertad de expresión.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200" dirty="0"/>
              <a:t>De los derechos de las Personas Defensoras de los Derechos Humanos, los Periodistas, los peticionarios, los beneficiarios y las víctimas.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De las obligaciones de los agentes del Estado respecto al derecho a defender derechos humanos y la libertad de expresión.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De los delitos cometidos contra el Derecho a Defender Derechos humanos y la Libertad de Expresión.</a:t>
            </a:r>
            <a:endParaRPr lang="es-MX" sz="2200" dirty="0"/>
          </a:p>
          <a:p>
            <a:pPr marL="447675" indent="-447675">
              <a:buFont typeface="+mj-lt"/>
              <a:buAutoNum type="arabicPeriod"/>
            </a:pPr>
            <a:r>
              <a:rPr lang="es-MX" sz="2200" dirty="0"/>
              <a:t>De la Investigación</a:t>
            </a:r>
            <a:r>
              <a:rPr lang="es-419" sz="2200" dirty="0"/>
              <a:t>.</a:t>
            </a:r>
          </a:p>
          <a:p>
            <a:pPr marL="447675" indent="-447675">
              <a:buFont typeface="+mj-lt"/>
              <a:buAutoNum type="arabicPeriod"/>
            </a:pPr>
            <a:r>
              <a:rPr lang="es-MX" sz="2200" dirty="0"/>
              <a:t>Del Mecanismo Federal y los Mecanismos Estatales.</a:t>
            </a:r>
            <a:endParaRPr lang="es-419" sz="2200" dirty="0"/>
          </a:p>
          <a:p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2533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402F6D-8681-417B-96FB-B5921188B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1100" y="1832310"/>
            <a:ext cx="10029826" cy="41779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De la Reparación Integral</a:t>
            </a:r>
            <a:r>
              <a:rPr lang="es-419" sz="2200" dirty="0"/>
              <a:t>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De los recursos para el Mecanismo Federal, los Mecanismos Estatales y la Reparación Integral.</a:t>
            </a:r>
            <a:endParaRPr lang="es-419" sz="2200" dirty="0"/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 smtClean="0"/>
              <a:t>Capacitación</a:t>
            </a:r>
            <a:endParaRPr lang="es-419" sz="2200" dirty="0"/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Inconformidades.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Trasparencia y Acceso a la Información.</a:t>
            </a:r>
            <a:endParaRPr lang="es-419" sz="2200" dirty="0"/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Sanciones.</a:t>
            </a:r>
            <a:endParaRPr lang="es-419" sz="2200" dirty="0"/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Disposiciones adicionales.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MX" sz="2200" dirty="0"/>
              <a:t>Transitorios.</a:t>
            </a:r>
            <a:endParaRPr lang="es-419" sz="2200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8865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4F2DF6BA-2513-4649-A0FA-E5891792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 smtClean="0"/>
              <a:t>Innovaciones </a:t>
            </a:r>
            <a:r>
              <a:rPr lang="es-419" dirty="0"/>
              <a:t>de la iniciativa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4785C9E0-7091-491B-BC3A-741E79AF8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5" y="1826684"/>
            <a:ext cx="9965055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419" sz="2200" dirty="0"/>
              <a:t>Reforzar el Mecanismo Federal.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Crear Mecanismos Estatales.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Crear las Fiscalías Especializadas </a:t>
            </a:r>
            <a:r>
              <a:rPr lang="es-MX" sz="2200" dirty="0"/>
              <a:t>para la Atención de Delitos Cometidos contra el Derecho a Defender Derechos Humanos y la Libertad de Expresión </a:t>
            </a:r>
            <a:r>
              <a:rPr lang="es-419" sz="2200" dirty="0"/>
              <a:t>en la Procuraduría General y en las Procuradurías Estatales</a:t>
            </a:r>
            <a:r>
              <a:rPr lang="es-MX" sz="22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200" dirty="0"/>
              <a:t>Establecer los delitos que se comenten contra el Derecho a Defender Derechos Humanos y la Libertad de Expresión.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200" dirty="0"/>
              <a:t>Brindar Reparación Integral.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200" dirty="0"/>
              <a:t>Trasparentar el uso de recursos.</a:t>
            </a:r>
            <a:endParaRPr lang="es-419" sz="2200" dirty="0"/>
          </a:p>
        </p:txBody>
      </p:sp>
    </p:spTree>
    <p:extLst>
      <p:ext uri="{BB962C8B-B14F-4D97-AF65-F5344CB8AC3E}">
        <p14:creationId xmlns:p14="http://schemas.microsoft.com/office/powerpoint/2010/main" val="361349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B0222-49C3-4B55-9A88-7DF11362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Beneficios de la iniciativa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64A304-B1EE-470E-8121-4C73CC3A7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1575" y="1825625"/>
            <a:ext cx="9984106" cy="352742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419" sz="2200" dirty="0"/>
              <a:t>Reconocimiento de los derechos de las Personas Defensoras de Derechos Humanos y los Periodistas.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Perspectiva de género y enfoque intercultural e interseccional.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Prevención.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Protección.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Investigación.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Reparación Integral.</a:t>
            </a:r>
          </a:p>
          <a:p>
            <a:pPr marL="457200" indent="-457200">
              <a:buFont typeface="+mj-lt"/>
              <a:buAutoNum type="arabicPeriod"/>
            </a:pPr>
            <a:r>
              <a:rPr lang="es-419" sz="2200" dirty="0"/>
              <a:t>Coordinación entre el Mecanismo Federal y los Mecanismos Estatales.</a:t>
            </a:r>
          </a:p>
          <a:p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5770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B74A9-49FC-429A-87FB-66C03FA31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1100" y="1866901"/>
            <a:ext cx="9972675" cy="214312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s-419" sz="2200" dirty="0"/>
              <a:t>Integración de la Comisión Ejecutiva de Atención a Víctimas.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s-419" sz="2200" dirty="0"/>
              <a:t>Nuevas obligaciones de la Comisión Nacional de los Derechos Humanos.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s-419" sz="2200" dirty="0"/>
              <a:t>Creación de fiscalías especializadas.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s-419" sz="2200" dirty="0"/>
              <a:t>Tipificación de los delitos por los que serán juzgados los autores materiales e intelectuales, así como los beneficiarios.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414949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Retrospección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548</Words>
  <Application>Microsoft Office PowerPoint</Application>
  <PresentationFormat>Panorámica</PresentationFormat>
  <Paragraphs>56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Retrospección</vt:lpstr>
      <vt:lpstr>Iniciativa de Ley General para Prevenir, Proteger, Investigar, Reparar y Sancionar los delitos contra Personas Defensoras de los Derechos Humanos y Periodistas</vt:lpstr>
      <vt:lpstr>Propósito de la iniciativa  </vt:lpstr>
      <vt:lpstr>Propósito de la iniciativa  </vt:lpstr>
      <vt:lpstr>Títulos de la iniciativa</vt:lpstr>
      <vt:lpstr>Presentación de PowerPoint</vt:lpstr>
      <vt:lpstr>Innovaciones de la iniciativa</vt:lpstr>
      <vt:lpstr>Beneficios de la iniciativa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Iniciativa de Ley General para la Prevención, Protección, Investigación y Reparación Integral para Personas Defensoras de los Derechos Humanos y Periodistas</dc:title>
  <dc:creator>...</dc:creator>
  <cp:lastModifiedBy>Usuario de Windows</cp:lastModifiedBy>
  <cp:revision>26</cp:revision>
  <dcterms:created xsi:type="dcterms:W3CDTF">2018-11-01T19:57:17Z</dcterms:created>
  <dcterms:modified xsi:type="dcterms:W3CDTF">2018-11-09T00:49:41Z</dcterms:modified>
</cp:coreProperties>
</file>